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1" r:id="rId5"/>
    <p:sldId id="262" r:id="rId6"/>
    <p:sldId id="266" r:id="rId7"/>
    <p:sldId id="267" r:id="rId8"/>
    <p:sldId id="270" r:id="rId9"/>
    <p:sldId id="271" r:id="rId10"/>
    <p:sldId id="273" r:id="rId11"/>
    <p:sldId id="274" r:id="rId12"/>
    <p:sldId id="277" r:id="rId13"/>
    <p:sldId id="276" r:id="rId14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CC99FF"/>
    <a:srgbClr val="9933FF"/>
    <a:srgbClr val="A24ACA"/>
    <a:srgbClr val="1C8ACE"/>
    <a:srgbClr val="99CC00"/>
    <a:srgbClr val="C33B3B"/>
    <a:srgbClr val="BC5A58"/>
    <a:srgbClr val="CC66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1306E-0937-4398-BCA1-207BB8AB4A31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2B5C2-BCA5-42AE-A28E-F126FD2122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11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C4D5A7A-FA73-DA94-93CB-CD37FD2C3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B5420F6A-7B3A-A02E-93E7-F3C1EC0D9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AEA97676-A4B6-96A2-E70E-48D9F29A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14AF-AFC6-476A-A49B-C3F7C1FD4A6F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A14856D6-30EB-4518-BE5A-77C4CED64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5C9177ED-51E6-894F-75FD-FD00C4B2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C73F-0A84-4822-8152-6F4C2C1E5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7509154"/>
      </p:ext>
    </p:extLst>
  </p:cSld>
  <p:clrMapOvr>
    <a:masterClrMapping/>
  </p:clrMapOvr>
  <p:transition spd="slow"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5A11902-8B71-1D12-7A4D-218E242FA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EC10FC6F-C358-C577-0D46-21F267C4A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01B52EB3-4D55-3047-5BC5-E8A9219B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14AF-AFC6-476A-A49B-C3F7C1FD4A6F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4E970BA5-87FB-7D10-EE4A-A50F1212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82146FB7-3EBB-7C9F-7BD3-8BF6D9B9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C73F-0A84-4822-8152-6F4C2C1E5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223807"/>
      </p:ext>
    </p:extLst>
  </p:cSld>
  <p:clrMapOvr>
    <a:masterClrMapping/>
  </p:clrMapOvr>
  <p:transition spd="slow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xmlns="" id="{0AD84708-663E-1EF4-4EAE-FD0DCDC27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400896D0-D9FC-9697-1338-C27FF8EEB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C6962DFA-C55C-6DEF-0387-12C9E18A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14AF-AFC6-476A-A49B-C3F7C1FD4A6F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B17F37D6-B461-B09B-40C4-B038DD79F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C4050028-6D00-2DF4-3C33-96DA17A3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C73F-0A84-4822-8152-6F4C2C1E5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4027242"/>
      </p:ext>
    </p:extLst>
  </p:cSld>
  <p:clrMapOvr>
    <a:masterClrMapping/>
  </p:clrMapOvr>
  <p:transition spd="slow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629ED27-F39F-F0D2-1ADC-FE1E8F1DD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2EA8BBE2-5590-78B7-8B22-7BC8A2F2F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D997957C-3666-4A56-E86E-BF438D33A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14AF-AFC6-476A-A49B-C3F7C1FD4A6F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5F167579-C416-AE9B-73CA-0ED04ED5E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687A7BF3-57CD-0A70-9EC6-549C12F0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C73F-0A84-4822-8152-6F4C2C1E5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682010"/>
      </p:ext>
    </p:extLst>
  </p:cSld>
  <p:clrMapOvr>
    <a:masterClrMapping/>
  </p:clrMapOvr>
  <p:transition spd="slow"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9E35376-9370-72E9-F155-D2790BCB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748964DC-1EE6-425A-3364-69C465E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D9510CCB-3CCD-496B-D654-10F872EB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14AF-AFC6-476A-A49B-C3F7C1FD4A6F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5A9ABD66-3253-DCD6-BBCE-B7E115E36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2AD9995F-086E-BC0A-062E-25879635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C73F-0A84-4822-8152-6F4C2C1E5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6471728"/>
      </p:ext>
    </p:extLst>
  </p:cSld>
  <p:clrMapOvr>
    <a:masterClrMapping/>
  </p:clrMapOvr>
  <p:transition spd="slow"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2B7F8F43-19EA-FBAD-831A-75F9A303F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84860BAE-77E3-7BF9-CAB5-91282E4D7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DCC84243-71AC-62BC-EBF0-9A78607C1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0DB1CA97-E5EA-CB67-1A09-439A5DE4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14AF-AFC6-476A-A49B-C3F7C1FD4A6F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34917F05-337F-9B8D-DD00-22F1BBF4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62528786-5445-27E3-138C-10F341661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C73F-0A84-4822-8152-6F4C2C1E5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376101"/>
      </p:ext>
    </p:extLst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63D4141-FB6F-4955-143F-9CE06895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CEFC0520-F17D-42F8-AD27-C677E5C47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615527BD-4138-840D-FB4B-254B7CBEE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xmlns="" id="{1AAA85CD-6B4C-E856-2744-29A721F9B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xmlns="" id="{19BA838E-C0BD-C3B8-3213-69B249B216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xmlns="" id="{71395EE4-5E75-01DB-1099-ECB5D55E2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14AF-AFC6-476A-A49B-C3F7C1FD4A6F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xmlns="" id="{2E218AC1-779B-36BB-C39A-967D9AE20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xmlns="" id="{76EC2D7C-30E3-8A49-86FE-5B9430CC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C73F-0A84-4822-8152-6F4C2C1E5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979888"/>
      </p:ext>
    </p:extLst>
  </p:cSld>
  <p:clrMapOvr>
    <a:masterClrMapping/>
  </p:clrMapOvr>
  <p:transition spd="slow"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5731153-09B0-0AD2-0050-E135DAB7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xmlns="" id="{8987364A-956D-2C66-2E86-81ECBE1DF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14AF-AFC6-476A-A49B-C3F7C1FD4A6F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EAF73ACE-8CAC-B0A0-271C-6627504AE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B22E58E7-CAB6-A685-0824-ED85D37CE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C73F-0A84-4822-8152-6F4C2C1E5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676222"/>
      </p:ext>
    </p:extLst>
  </p:cSld>
  <p:clrMapOvr>
    <a:masterClrMapping/>
  </p:clrMapOvr>
  <p:transition spd="slow"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xmlns="" id="{4B70FD0D-A6EC-B1B8-C20D-92DD99B1B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14AF-AFC6-476A-A49B-C3F7C1FD4A6F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3CA530BF-D62D-906D-B6A2-DFD6F599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1E6B264E-0018-267C-F4BF-3DB7F6AD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C73F-0A84-4822-8152-6F4C2C1E5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3575571"/>
      </p:ext>
    </p:extLst>
  </p:cSld>
  <p:clrMapOvr>
    <a:masterClrMapping/>
  </p:clrMapOvr>
  <p:transition spd="slow"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2991D29D-AAF0-4D73-41B5-4517004A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B9491BAD-E2A9-6042-1391-C3C9C39CC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3E7AED0D-8A96-FEC4-92F4-4AF808145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9D3F84D6-79C1-508E-1A26-C591C831B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14AF-AFC6-476A-A49B-C3F7C1FD4A6F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DE60D51D-B4A4-5331-07F2-3E077492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DAAB063D-7DD8-67E1-AB61-152EDC6B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C73F-0A84-4822-8152-6F4C2C1E5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85425"/>
      </p:ext>
    </p:extLst>
  </p:cSld>
  <p:clrMapOvr>
    <a:masterClrMapping/>
  </p:clrMapOvr>
  <p:transition spd="slow"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DAC4F8BD-E0BF-FA12-5D5E-C0242515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xmlns="" id="{287AF6B5-BB23-5B3A-A3AD-24E1AD5D7E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33666690-15E8-D8B0-FC92-135BB5DEF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835B6A5E-B8D9-BED2-0368-B88DA667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14AF-AFC6-476A-A49B-C3F7C1FD4A6F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A6F74BE3-91D0-351C-2A7E-B182CC9A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A9B91AA5-8D3B-54FA-EF13-E8DB642C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9C73F-0A84-4822-8152-6F4C2C1E5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936821"/>
      </p:ext>
    </p:extLst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xmlns="" id="{7EA76BC1-8524-7B6C-7F7B-38D5D92A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FAC029A9-D47C-7936-D914-9469D0699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DF139F8A-6E54-AA3E-EC26-D0911E758B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814AF-AFC6-476A-A49B-C3F7C1FD4A6F}" type="datetimeFigureOut">
              <a:rPr kumimoji="1" lang="ja-JP" altLang="en-US" smtClean="0"/>
              <a:t>2024/12/24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C0532BFA-F5BE-53D7-6BFC-EF1DDBD4E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14F241F3-828E-F05E-F97E-273DC063B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9C73F-0A84-4822-8152-6F4C2C1E5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557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緑の木々&#10;&#10;自動的に生成された説明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8707" r="21419" b="484"/>
          <a:stretch/>
        </p:blipFill>
        <p:spPr bwMode="auto">
          <a:xfrm rot="5400000">
            <a:off x="251637" y="369465"/>
            <a:ext cx="6858000" cy="6119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xmlns="" id="{6A8914FF-FC98-19B7-15FF-92607A74E980}"/>
              </a:ext>
            </a:extLst>
          </p:cNvPr>
          <p:cNvSpPr/>
          <p:nvPr/>
        </p:nvSpPr>
        <p:spPr>
          <a:xfrm>
            <a:off x="0" y="3308948"/>
            <a:ext cx="9144000" cy="1353654"/>
          </a:xfrm>
          <a:prstGeom prst="rect">
            <a:avLst/>
          </a:prstGeom>
          <a:solidFill>
            <a:srgbClr val="02185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xmlns="" id="{E184057E-66FF-A828-CE75-63ABD9D97F72}"/>
              </a:ext>
            </a:extLst>
          </p:cNvPr>
          <p:cNvCxnSpPr>
            <a:cxnSpLocks/>
          </p:cNvCxnSpPr>
          <p:nvPr/>
        </p:nvCxnSpPr>
        <p:spPr>
          <a:xfrm>
            <a:off x="177872" y="685513"/>
            <a:ext cx="374578" cy="5232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770627" y="283799"/>
            <a:ext cx="4971950" cy="2532153"/>
            <a:chOff x="1549082" y="-621030"/>
            <a:chExt cx="5981065" cy="3208020"/>
          </a:xfrm>
        </p:grpSpPr>
        <p:sp>
          <p:nvSpPr>
            <p:cNvPr id="13" name="フリーフォーム: 図形 320"/>
            <p:cNvSpPr/>
            <p:nvPr/>
          </p:nvSpPr>
          <p:spPr>
            <a:xfrm>
              <a:off x="1979612" y="-392430"/>
              <a:ext cx="5210810" cy="2634615"/>
            </a:xfrm>
            <a:custGeom>
              <a:avLst/>
              <a:gdLst>
                <a:gd name="connsiteX0" fmla="*/ 4786504 w 5211326"/>
                <a:gd name="connsiteY0" fmla="*/ 2273130 h 2635120"/>
                <a:gd name="connsiteX1" fmla="*/ 4300729 w 5211326"/>
                <a:gd name="connsiteY1" fmla="*/ 2568405 h 2635120"/>
                <a:gd name="connsiteX2" fmla="*/ 3329179 w 5211326"/>
                <a:gd name="connsiteY2" fmla="*/ 2635080 h 2635120"/>
                <a:gd name="connsiteX3" fmla="*/ 2500504 w 5211326"/>
                <a:gd name="connsiteY3" fmla="*/ 2577930 h 2635120"/>
                <a:gd name="connsiteX4" fmla="*/ 1643254 w 5211326"/>
                <a:gd name="connsiteY4" fmla="*/ 2558880 h 2635120"/>
                <a:gd name="connsiteX5" fmla="*/ 719329 w 5211326"/>
                <a:gd name="connsiteY5" fmla="*/ 2568405 h 2635120"/>
                <a:gd name="connsiteX6" fmla="*/ 100204 w 5211326"/>
                <a:gd name="connsiteY6" fmla="*/ 2330280 h 2635120"/>
                <a:gd name="connsiteX7" fmla="*/ 14479 w 5211326"/>
                <a:gd name="connsiteY7" fmla="*/ 1634955 h 2635120"/>
                <a:gd name="connsiteX8" fmla="*/ 243079 w 5211326"/>
                <a:gd name="connsiteY8" fmla="*/ 444330 h 2635120"/>
                <a:gd name="connsiteX9" fmla="*/ 1452754 w 5211326"/>
                <a:gd name="connsiteY9" fmla="*/ 34755 h 2635120"/>
                <a:gd name="connsiteX10" fmla="*/ 2986279 w 5211326"/>
                <a:gd name="connsiteY10" fmla="*/ 53805 h 2635120"/>
                <a:gd name="connsiteX11" fmla="*/ 3929254 w 5211326"/>
                <a:gd name="connsiteY11" fmla="*/ 6180 h 2635120"/>
                <a:gd name="connsiteX12" fmla="*/ 4986529 w 5211326"/>
                <a:gd name="connsiteY12" fmla="*/ 215730 h 2635120"/>
                <a:gd name="connsiteX13" fmla="*/ 5196079 w 5211326"/>
                <a:gd name="connsiteY13" fmla="*/ 1044405 h 2635120"/>
                <a:gd name="connsiteX14" fmla="*/ 5148454 w 5211326"/>
                <a:gd name="connsiteY14" fmla="*/ 1796880 h 2635120"/>
                <a:gd name="connsiteX15" fmla="*/ 4786504 w 5211326"/>
                <a:gd name="connsiteY15" fmla="*/ 2273130 h 263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11326" h="2635120">
                  <a:moveTo>
                    <a:pt x="4786504" y="2273130"/>
                  </a:moveTo>
                  <a:cubicBezTo>
                    <a:pt x="4645217" y="2401717"/>
                    <a:pt x="4543616" y="2508080"/>
                    <a:pt x="4300729" y="2568405"/>
                  </a:cubicBezTo>
                  <a:cubicBezTo>
                    <a:pt x="4057842" y="2628730"/>
                    <a:pt x="3629216" y="2633493"/>
                    <a:pt x="3329179" y="2635080"/>
                  </a:cubicBezTo>
                  <a:cubicBezTo>
                    <a:pt x="3029142" y="2636667"/>
                    <a:pt x="2781491" y="2590630"/>
                    <a:pt x="2500504" y="2577930"/>
                  </a:cubicBezTo>
                  <a:cubicBezTo>
                    <a:pt x="2219516" y="2565230"/>
                    <a:pt x="1643254" y="2558880"/>
                    <a:pt x="1643254" y="2558880"/>
                  </a:cubicBezTo>
                  <a:cubicBezTo>
                    <a:pt x="1346392" y="2557293"/>
                    <a:pt x="976504" y="2606505"/>
                    <a:pt x="719329" y="2568405"/>
                  </a:cubicBezTo>
                  <a:cubicBezTo>
                    <a:pt x="462154" y="2530305"/>
                    <a:pt x="217679" y="2485855"/>
                    <a:pt x="100204" y="2330280"/>
                  </a:cubicBezTo>
                  <a:cubicBezTo>
                    <a:pt x="-17271" y="2174705"/>
                    <a:pt x="-9333" y="1949280"/>
                    <a:pt x="14479" y="1634955"/>
                  </a:cubicBezTo>
                  <a:cubicBezTo>
                    <a:pt x="38291" y="1320630"/>
                    <a:pt x="3367" y="711030"/>
                    <a:pt x="243079" y="444330"/>
                  </a:cubicBezTo>
                  <a:cubicBezTo>
                    <a:pt x="482791" y="177630"/>
                    <a:pt x="995554" y="99842"/>
                    <a:pt x="1452754" y="34755"/>
                  </a:cubicBezTo>
                  <a:cubicBezTo>
                    <a:pt x="1909954" y="-30333"/>
                    <a:pt x="2573529" y="58567"/>
                    <a:pt x="2986279" y="53805"/>
                  </a:cubicBezTo>
                  <a:cubicBezTo>
                    <a:pt x="3399029" y="49042"/>
                    <a:pt x="3595879" y="-20807"/>
                    <a:pt x="3929254" y="6180"/>
                  </a:cubicBezTo>
                  <a:cubicBezTo>
                    <a:pt x="4262629" y="33167"/>
                    <a:pt x="4775392" y="42693"/>
                    <a:pt x="4986529" y="215730"/>
                  </a:cubicBezTo>
                  <a:cubicBezTo>
                    <a:pt x="5197666" y="388767"/>
                    <a:pt x="5169092" y="780880"/>
                    <a:pt x="5196079" y="1044405"/>
                  </a:cubicBezTo>
                  <a:cubicBezTo>
                    <a:pt x="5223066" y="1307930"/>
                    <a:pt x="5218304" y="1588918"/>
                    <a:pt x="5148454" y="1796880"/>
                  </a:cubicBezTo>
                  <a:cubicBezTo>
                    <a:pt x="5078604" y="2004842"/>
                    <a:pt x="4927791" y="2144543"/>
                    <a:pt x="4786504" y="227313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pic>
          <p:nvPicPr>
            <p:cNvPr id="14" name="図 13" descr="テーブル, 座る, 紙, 皿 が含まれている画像&#10;&#10;自動的に生成された説明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210772">
              <a:off x="6643687" y="2036445"/>
              <a:ext cx="749935" cy="526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図 14" descr="座る, テーブル, ウニ, ボウル が含まれている画像&#10;&#10;自動的に生成された説明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7092">
              <a:off x="1618297" y="300990"/>
              <a:ext cx="447040" cy="396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図 15" descr="座る, 写真, 板, 持つ が含まれている画像&#10;&#10;自動的に生成された説明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082" y="-57785"/>
              <a:ext cx="762000" cy="572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図 16" descr="写真, 座る, 男, テーブル が含まれている画像&#10;&#10;自動的に生成された説明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13354">
              <a:off x="7058977" y="2115820"/>
              <a:ext cx="476885" cy="465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図 17" descr="挿絵, ナイフ が含まれている画像&#10;&#10;自動的に生成された説明"/>
            <p:cNvPicPr/>
            <p:nvPr/>
          </p:nvPicPr>
          <p:blipFill>
            <a:blip r:embed="rId7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57797">
              <a:off x="6583044" y="1732598"/>
              <a:ext cx="682625" cy="553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図 18" descr="時計 が含まれている画像&#10;&#10;自動的に生成された説明"/>
            <p:cNvPicPr/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15114">
              <a:off x="1608772" y="-621030"/>
              <a:ext cx="1426845" cy="504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テキスト ボックス 1"/>
          <p:cNvSpPr txBox="1"/>
          <p:nvPr/>
        </p:nvSpPr>
        <p:spPr>
          <a:xfrm>
            <a:off x="658141" y="543234"/>
            <a:ext cx="5272405" cy="11906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4500"/>
              </a:lnSpc>
              <a:spcAft>
                <a:spcPts val="0"/>
              </a:spcAft>
            </a:pPr>
            <a:r>
              <a:rPr lang="ja-JP" sz="2000" b="1" kern="10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和泉市</a:t>
            </a:r>
            <a:endParaRPr lang="ja-JP" sz="20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ctr">
              <a:lnSpc>
                <a:spcPts val="4500"/>
              </a:lnSpc>
              <a:spcAft>
                <a:spcPts val="0"/>
              </a:spcAft>
            </a:pPr>
            <a:r>
              <a:rPr lang="ja-JP" sz="2000" b="1" kern="10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信太山丘陵里山自然公園</a:t>
            </a:r>
            <a:endParaRPr lang="ja-JP" sz="20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"/>
          <p:cNvSpPr txBox="1"/>
          <p:nvPr/>
        </p:nvSpPr>
        <p:spPr>
          <a:xfrm>
            <a:off x="2016695" y="2050022"/>
            <a:ext cx="2806065" cy="48831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1400" b="1" kern="100" dirty="0">
                <a:solidFill>
                  <a:srgbClr val="FFFFFF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みんなで守り楽しむ里山公園</a:t>
            </a:r>
            <a:endParaRPr lang="ja-JP" sz="1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"/>
          <p:cNvSpPr txBox="1"/>
          <p:nvPr/>
        </p:nvSpPr>
        <p:spPr>
          <a:xfrm>
            <a:off x="65676" y="3303495"/>
            <a:ext cx="7962639" cy="76858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ja-JP" sz="3600" b="1" kern="100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信太山</a:t>
            </a:r>
            <a:r>
              <a:rPr lang="ja-JP" sz="3600" b="1" kern="1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丘陵里山自然</a:t>
            </a:r>
            <a:r>
              <a:rPr lang="ja-JP" sz="3600" b="1" kern="100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公園</a:t>
            </a:r>
            <a:r>
              <a:rPr lang="en-US" altLang="ja-JP" sz="3600" b="1" kern="100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ja-JP" altLang="en-US" sz="3600" b="1" kern="100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第</a:t>
            </a:r>
            <a:r>
              <a:rPr lang="en-US" altLang="ja-JP" sz="3600" b="1" kern="100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3600" b="1" kern="100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期区域</a:t>
            </a:r>
            <a:r>
              <a:rPr lang="en-US" altLang="ja-JP" sz="3600" b="1" kern="100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ja-JP" sz="3600" kern="1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8100" dist="127000" dir="2700000" algn="tl" rotWithShape="0">
                  <a:prstClr val="black">
                    <a:alpha val="40000"/>
                  </a:prst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"/>
          <p:cNvSpPr txBox="1"/>
          <p:nvPr/>
        </p:nvSpPr>
        <p:spPr>
          <a:xfrm>
            <a:off x="4336213" y="3932857"/>
            <a:ext cx="5520906" cy="65949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ja-JP" altLang="en-US" sz="4400" b="1" kern="100" dirty="0" smtClean="0">
                <a:solidFill>
                  <a:srgbClr val="FFFFFF"/>
                </a:solidFill>
                <a:effectLst>
                  <a:outerShdw blurRad="381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開　　園　　式　　典</a:t>
            </a:r>
            <a:endParaRPr lang="ja-JP" sz="4400" kern="100" dirty="0">
              <a:effectLst>
                <a:outerShdw blurRad="38100" dist="152400" dir="2700000" algn="tl" rotWithShape="0">
                  <a:prstClr val="black">
                    <a:alpha val="40000"/>
                  </a:prst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6A8914FF-FC98-19B7-15FF-92607A74E980}"/>
              </a:ext>
            </a:extLst>
          </p:cNvPr>
          <p:cNvSpPr/>
          <p:nvPr/>
        </p:nvSpPr>
        <p:spPr>
          <a:xfrm>
            <a:off x="4336213" y="5181600"/>
            <a:ext cx="4807788" cy="1616015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EF371C9D-EC1C-882A-E124-CBF59CD38A47}"/>
              </a:ext>
            </a:extLst>
          </p:cNvPr>
          <p:cNvSpPr txBox="1"/>
          <p:nvPr/>
        </p:nvSpPr>
        <p:spPr>
          <a:xfrm>
            <a:off x="4416724" y="5248661"/>
            <a:ext cx="382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日時：令和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endParaRPr kumimoji="1" lang="ja-JP" alt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EF371C9D-EC1C-882A-E124-CBF59CD38A47}"/>
              </a:ext>
            </a:extLst>
          </p:cNvPr>
          <p:cNvSpPr txBox="1"/>
          <p:nvPr/>
        </p:nvSpPr>
        <p:spPr>
          <a:xfrm>
            <a:off x="5060829" y="5643680"/>
            <a:ext cx="371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午前</a:t>
            </a:r>
            <a:r>
              <a:rPr lang="en-US" altLang="ja-JP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10:00</a:t>
            </a:r>
            <a:r>
              <a:rPr lang="ja-JP" alt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10:30</a:t>
            </a:r>
            <a:r>
              <a:rPr lang="ja-JP" alt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１部　式典</a:t>
            </a:r>
            <a:endParaRPr kumimoji="1" lang="ja-JP" alt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EF371C9D-EC1C-882A-E124-CBF59CD38A47}"/>
              </a:ext>
            </a:extLst>
          </p:cNvPr>
          <p:cNvSpPr txBox="1"/>
          <p:nvPr/>
        </p:nvSpPr>
        <p:spPr>
          <a:xfrm>
            <a:off x="4416724" y="6296978"/>
            <a:ext cx="4727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場所</a:t>
            </a:r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：信太山丘陵里山自然公園 管理棟</a:t>
            </a:r>
            <a:endParaRPr kumimoji="1" lang="ja-JP" alt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EF371C9D-EC1C-882A-E124-CBF59CD38A47}"/>
              </a:ext>
            </a:extLst>
          </p:cNvPr>
          <p:cNvSpPr txBox="1"/>
          <p:nvPr/>
        </p:nvSpPr>
        <p:spPr>
          <a:xfrm>
            <a:off x="5060829" y="5958827"/>
            <a:ext cx="400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午前</a:t>
            </a:r>
            <a:r>
              <a:rPr lang="en-US" altLang="ja-JP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10:30</a:t>
            </a:r>
            <a:r>
              <a:rPr lang="ja-JP" alt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11:00</a:t>
            </a:r>
            <a:r>
              <a:rPr lang="ja-JP" alt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２部　記念講演</a:t>
            </a:r>
            <a:endParaRPr kumimoji="1" lang="ja-JP" alt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1246469"/>
      </p:ext>
    </p:extLst>
  </p:cSld>
  <p:clrMapOvr>
    <a:masterClrMapping/>
  </p:clrMapOvr>
  <p:transition spd="slow"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雲の上を飛ぶ飛行機&#10;&#10;自動的に生成された説明">
            <a:extLst>
              <a:ext uri="{FF2B5EF4-FFF2-40B4-BE49-F238E27FC236}">
                <a16:creationId xmlns:a16="http://schemas.microsoft.com/office/drawing/2014/main" xmlns="" id="{8FCF2E2B-26DC-BD5B-9702-E83B158FD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0586" y="4664218"/>
            <a:ext cx="1934907" cy="2193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 descr="木の枝に止まっている鳥のアップ&#10;&#10;低い精度で自動的に生成された説明">
            <a:extLst>
              <a:ext uri="{FF2B5EF4-FFF2-40B4-BE49-F238E27FC236}">
                <a16:creationId xmlns:a16="http://schemas.microsoft.com/office/drawing/2014/main" xmlns="" id="{21C5AAD8-3C70-F98B-1C2C-15DED0F3D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205" y="5279895"/>
            <a:ext cx="2385122" cy="152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 descr="草の上にいるカエル&#10;&#10;中程度の精度で自動的に生成された説明">
            <a:extLst>
              <a:ext uri="{FF2B5EF4-FFF2-40B4-BE49-F238E27FC236}">
                <a16:creationId xmlns:a16="http://schemas.microsoft.com/office/drawing/2014/main" xmlns="" id="{A53E0AA9-C139-D11D-1FFF-30A7F34813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4279" y="5329738"/>
            <a:ext cx="2680193" cy="1441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図 21" descr="草の上にいるカエル&#10;&#10;中程度の精度で自動的に生成された説明">
            <a:extLst>
              <a:ext uri="{FF2B5EF4-FFF2-40B4-BE49-F238E27FC236}">
                <a16:creationId xmlns:a16="http://schemas.microsoft.com/office/drawing/2014/main" xmlns="" id="{72659613-EC60-0004-0221-D8634E7384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53" y="4998374"/>
            <a:ext cx="2352480" cy="185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グループ化 11"/>
          <p:cNvGrpSpPr/>
          <p:nvPr/>
        </p:nvGrpSpPr>
        <p:grpSpPr>
          <a:xfrm>
            <a:off x="0" y="124872"/>
            <a:ext cx="9144000" cy="893045"/>
            <a:chOff x="0" y="124872"/>
            <a:chExt cx="9144000" cy="893045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xmlns="" id="{218160C8-3DE1-D876-3E41-C24852F3E15B}"/>
                </a:ext>
              </a:extLst>
            </p:cNvPr>
            <p:cNvSpPr/>
            <p:nvPr/>
          </p:nvSpPr>
          <p:spPr>
            <a:xfrm>
              <a:off x="0" y="124872"/>
              <a:ext cx="9144000" cy="893045"/>
            </a:xfrm>
            <a:prstGeom prst="rect">
              <a:avLst/>
            </a:prstGeom>
            <a:solidFill>
              <a:srgbClr val="1C8A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"/>
            <p:cNvSpPr txBox="1"/>
            <p:nvPr/>
          </p:nvSpPr>
          <p:spPr>
            <a:xfrm>
              <a:off x="111684" y="260019"/>
              <a:ext cx="6461643" cy="6876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4500"/>
                </a:lnSpc>
                <a:spcAft>
                  <a:spcPts val="0"/>
                </a:spcAft>
              </a:pPr>
              <a:r>
                <a:rPr lang="ja-JP" altLang="en-US" sz="3600" b="1" kern="1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７</a:t>
              </a: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．テープカット</a:t>
              </a:r>
              <a:r>
                <a:rPr lang="en-US" altLang="ja-JP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/</a:t>
              </a: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記念撮影</a:t>
              </a:r>
              <a:endParaRPr lang="ja-JP" sz="3600" kern="1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" y="1071324"/>
            <a:ext cx="9014067" cy="425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6820351" y="669104"/>
            <a:ext cx="232365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記念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撮影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のようす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49420" y="4967970"/>
            <a:ext cx="5028505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★イオンチアーズクラブの皆さんも一緒に記念撮影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20221484"/>
      </p:ext>
    </p:extLst>
  </p:cSld>
  <p:clrMapOvr>
    <a:masterClrMapping/>
  </p:clrMapOvr>
  <p:transition spd="slow" advClick="0" advTm="2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001A15C2-7B8A-F001-CB5A-A54ADFACA558}"/>
              </a:ext>
            </a:extLst>
          </p:cNvPr>
          <p:cNvSpPr/>
          <p:nvPr/>
        </p:nvSpPr>
        <p:spPr>
          <a:xfrm>
            <a:off x="661358" y="1153064"/>
            <a:ext cx="8482642" cy="1201947"/>
          </a:xfrm>
          <a:prstGeom prst="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0" y="124872"/>
            <a:ext cx="9144000" cy="893045"/>
            <a:chOff x="0" y="124872"/>
            <a:chExt cx="9144000" cy="893045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xmlns="" id="{218160C8-3DE1-D876-3E41-C24852F3E15B}"/>
                </a:ext>
              </a:extLst>
            </p:cNvPr>
            <p:cNvSpPr/>
            <p:nvPr/>
          </p:nvSpPr>
          <p:spPr>
            <a:xfrm>
              <a:off x="0" y="124872"/>
              <a:ext cx="9144000" cy="893045"/>
            </a:xfrm>
            <a:prstGeom prst="rect">
              <a:avLst/>
            </a:prstGeom>
            <a:solidFill>
              <a:srgbClr val="1C8A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1"/>
            <p:cNvSpPr txBox="1"/>
            <p:nvPr/>
          </p:nvSpPr>
          <p:spPr>
            <a:xfrm>
              <a:off x="111685" y="260019"/>
              <a:ext cx="3200860" cy="6876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4500"/>
                </a:lnSpc>
                <a:spcAft>
                  <a:spcPts val="0"/>
                </a:spcAft>
              </a:pPr>
              <a:r>
                <a:rPr lang="ja-JP" altLang="en-US" sz="3600" b="1" kern="1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８</a:t>
              </a: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．記念講演</a:t>
              </a:r>
              <a:endParaRPr lang="ja-JP" sz="3600" kern="1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5" y="2168106"/>
            <a:ext cx="8606269" cy="460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6820351" y="669104"/>
            <a:ext cx="232365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記念講演のようす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667110" y="1315427"/>
            <a:ext cx="8476890" cy="69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記念</a:t>
            </a:r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講演「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信太山丘陵里山自然公園の歩みと期待される今後の方向性」</a:t>
            </a:r>
          </a:p>
          <a:p>
            <a:pPr>
              <a:lnSpc>
                <a:spcPts val="2500"/>
              </a:lnSpc>
            </a:pP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</a:t>
            </a:r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公園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協議会会長　大阪府立大学名誉教授　　増田　昇　様</a:t>
            </a:r>
          </a:p>
        </p:txBody>
      </p:sp>
    </p:spTree>
    <p:extLst>
      <p:ext uri="{BB962C8B-B14F-4D97-AF65-F5344CB8AC3E}">
        <p14:creationId xmlns:p14="http://schemas.microsoft.com/office/powerpoint/2010/main" val="1516232641"/>
      </p:ext>
    </p:extLst>
  </p:cSld>
  <p:clrMapOvr>
    <a:masterClrMapping/>
  </p:clrMapOvr>
  <p:transition spd="slow" advClick="0" advTm="2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紫の花が咲いている草&#10;&#10;中程度の精度で自動的に生成された説明">
            <a:extLst>
              <a:ext uri="{FF2B5EF4-FFF2-40B4-BE49-F238E27FC236}">
                <a16:creationId xmlns:a16="http://schemas.microsoft.com/office/drawing/2014/main" xmlns="" id="{4B0FE3EC-3D08-A2CA-6436-E44780F1A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7933" y="5580766"/>
            <a:ext cx="1438200" cy="122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 descr="草の上にいる&#10;&#10;中程度の精度で自動的に生成された説明">
            <a:extLst>
              <a:ext uri="{FF2B5EF4-FFF2-40B4-BE49-F238E27FC236}">
                <a16:creationId xmlns:a16="http://schemas.microsoft.com/office/drawing/2014/main" xmlns="" id="{10258F4A-933D-1FA0-7A97-F047E93F95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646" y="5282205"/>
            <a:ext cx="3214314" cy="149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グループ化 10"/>
          <p:cNvGrpSpPr/>
          <p:nvPr/>
        </p:nvGrpSpPr>
        <p:grpSpPr>
          <a:xfrm>
            <a:off x="0" y="124872"/>
            <a:ext cx="9144000" cy="893045"/>
            <a:chOff x="0" y="124872"/>
            <a:chExt cx="9144000" cy="893045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218160C8-3DE1-D876-3E41-C24852F3E15B}"/>
                </a:ext>
              </a:extLst>
            </p:cNvPr>
            <p:cNvSpPr/>
            <p:nvPr/>
          </p:nvSpPr>
          <p:spPr>
            <a:xfrm>
              <a:off x="0" y="124872"/>
              <a:ext cx="9144000" cy="893045"/>
            </a:xfrm>
            <a:prstGeom prst="rect">
              <a:avLst/>
            </a:prstGeom>
            <a:solidFill>
              <a:srgbClr val="1C8A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"/>
            <p:cNvSpPr txBox="1"/>
            <p:nvPr/>
          </p:nvSpPr>
          <p:spPr>
            <a:xfrm>
              <a:off x="111685" y="260019"/>
              <a:ext cx="3200860" cy="6876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4500"/>
                </a:lnSpc>
                <a:spcAft>
                  <a:spcPts val="0"/>
                </a:spcAft>
              </a:pPr>
              <a:r>
                <a:rPr lang="ja-JP" altLang="en-US" sz="3600" b="1" kern="1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８</a:t>
              </a: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．記念講演</a:t>
              </a:r>
              <a:endParaRPr lang="ja-JP" sz="3600" kern="1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10" y="1143806"/>
            <a:ext cx="6976067" cy="4012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6820351" y="669104"/>
            <a:ext cx="232365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受講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のようす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4126684"/>
      </p:ext>
    </p:extLst>
  </p:cSld>
  <p:clrMapOvr>
    <a:masterClrMapping/>
  </p:clrMapOvr>
  <p:transition spd="slow" advClick="0" advTm="2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001A15C2-7B8A-F001-CB5A-A54ADFACA558}"/>
              </a:ext>
            </a:extLst>
          </p:cNvPr>
          <p:cNvSpPr/>
          <p:nvPr/>
        </p:nvSpPr>
        <p:spPr>
          <a:xfrm>
            <a:off x="241540" y="1082825"/>
            <a:ext cx="8724181" cy="5151197"/>
          </a:xfrm>
          <a:prstGeom prst="rect">
            <a:avLst/>
          </a:prstGeom>
          <a:solidFill>
            <a:srgbClr val="CC66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0" y="124872"/>
            <a:ext cx="9144000" cy="893045"/>
            <a:chOff x="0" y="124872"/>
            <a:chExt cx="9144000" cy="893045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xmlns="" id="{218160C8-3DE1-D876-3E41-C24852F3E15B}"/>
                </a:ext>
              </a:extLst>
            </p:cNvPr>
            <p:cNvSpPr/>
            <p:nvPr/>
          </p:nvSpPr>
          <p:spPr>
            <a:xfrm>
              <a:off x="0" y="124872"/>
              <a:ext cx="9144000" cy="893045"/>
            </a:xfrm>
            <a:prstGeom prst="rect">
              <a:avLst/>
            </a:prstGeom>
            <a:solidFill>
              <a:srgbClr val="1C8A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1"/>
            <p:cNvSpPr txBox="1"/>
            <p:nvPr/>
          </p:nvSpPr>
          <p:spPr>
            <a:xfrm>
              <a:off x="111685" y="260019"/>
              <a:ext cx="8733266" cy="6876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4500"/>
                </a:lnSpc>
                <a:spcAft>
                  <a:spcPts val="0"/>
                </a:spcAft>
              </a:pPr>
              <a:r>
                <a:rPr lang="ja-JP" altLang="en-US" sz="3600" b="1" kern="1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９</a:t>
              </a: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．閉会　　　</a:t>
              </a:r>
              <a:r>
                <a:rPr lang="ja-JP" altLang="en-US" sz="32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～開園</a:t>
              </a:r>
              <a:r>
                <a:rPr lang="ja-JP" altLang="en-US" sz="32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式典出席者まとめ</a:t>
              </a:r>
              <a:r>
                <a:rPr lang="ja-JP" altLang="en-US" sz="32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～</a:t>
              </a:r>
              <a:endParaRPr lang="ja-JP" sz="3200" kern="1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28" y="4658264"/>
            <a:ext cx="5008574" cy="2091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755314" y="1699825"/>
            <a:ext cx="5645486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◆市長・副市長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◆市議会よりご臨席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◆公園協議会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学識者委員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地元選出会員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前ﾜｰｸｼｮｯﾌﾟ会員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団体会員代表者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各団体会員構成員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一般会員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市職員会員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ｽﾀｯﾌ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◆指定管理者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 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内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ｽﾀｯﾌ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:5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◆関係者・協力者　　</a:t>
            </a:r>
            <a:r>
              <a:rPr lang="en-US" altLang="ja-JP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◆市担当部署職員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内ｽﾀｯﾌ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:6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360212" y="1252462"/>
            <a:ext cx="774286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開園</a:t>
            </a:r>
            <a:r>
              <a:rPr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式典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へご出席・ご協力いただいた方々　総勢</a:t>
            </a:r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56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名</a:t>
            </a:r>
            <a:endParaRPr lang="en-US" altLang="ja-JP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4979381" y="3775959"/>
            <a:ext cx="387038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ja-JP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ご協力</a:t>
            </a:r>
            <a:endParaRPr lang="en-US" altLang="ja-JP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500"/>
              </a:lnSpc>
            </a:pPr>
            <a:r>
              <a:rPr lang="ja-JP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ありがとうございました！</a:t>
            </a:r>
            <a:endParaRPr lang="en-US" altLang="ja-JP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4979381" y="2857858"/>
            <a:ext cx="41646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観察</a:t>
            </a:r>
            <a:r>
              <a:rPr lang="ja-JP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会</a:t>
            </a:r>
            <a:r>
              <a:rPr lang="ja-JP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に参加いただいた</a:t>
            </a:r>
            <a:endParaRPr lang="en-US" altLang="ja-JP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イオンチアーズクラブの皆さまも含め</a:t>
            </a:r>
            <a:endParaRPr lang="en-US" altLang="ja-JP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当日ご参加いただいた全ての皆さま</a:t>
            </a:r>
            <a:r>
              <a:rPr lang="en-US" altLang="ja-JP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2905400407"/>
      </p:ext>
    </p:extLst>
  </p:cSld>
  <p:clrMapOvr>
    <a:masterClrMapping/>
  </p:clrMapOvr>
  <p:transition spd="slow" advClick="0" advTm="2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0495AD45-020F-F71B-5CE1-AF7BB591F638}"/>
              </a:ext>
            </a:extLst>
          </p:cNvPr>
          <p:cNvSpPr/>
          <p:nvPr/>
        </p:nvSpPr>
        <p:spPr>
          <a:xfrm>
            <a:off x="1518250" y="4002657"/>
            <a:ext cx="5434620" cy="2384533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0495AD45-020F-F71B-5CE1-AF7BB591F638}"/>
              </a:ext>
            </a:extLst>
          </p:cNvPr>
          <p:cNvSpPr/>
          <p:nvPr/>
        </p:nvSpPr>
        <p:spPr>
          <a:xfrm>
            <a:off x="672860" y="1017918"/>
            <a:ext cx="5250612" cy="3277588"/>
          </a:xfrm>
          <a:prstGeom prst="rect">
            <a:avLst/>
          </a:prstGeom>
          <a:solidFill>
            <a:srgbClr val="CCFF6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218160C8-3DE1-D876-3E41-C24852F3E15B}"/>
              </a:ext>
            </a:extLst>
          </p:cNvPr>
          <p:cNvSpPr/>
          <p:nvPr/>
        </p:nvSpPr>
        <p:spPr>
          <a:xfrm>
            <a:off x="0" y="124872"/>
            <a:ext cx="9144000" cy="893045"/>
          </a:xfrm>
          <a:prstGeom prst="rect">
            <a:avLst/>
          </a:prstGeom>
          <a:solidFill>
            <a:srgbClr val="1C8A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1"/>
          <p:cNvSpPr txBox="1"/>
          <p:nvPr/>
        </p:nvSpPr>
        <p:spPr>
          <a:xfrm>
            <a:off x="111685" y="260019"/>
            <a:ext cx="3200860" cy="6876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ja-JP" altLang="en-US" sz="3600" b="1" kern="100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開園式典 次第</a:t>
            </a:r>
            <a:endParaRPr lang="ja-JP" sz="3600" kern="1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8100" dist="127000" dir="2700000" algn="tl" rotWithShape="0">
                  <a:prstClr val="black">
                    <a:alpha val="40000"/>
                  </a:prst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0" name="図 9" descr="草の上にある数種類の木&#10;&#10;中程度の精度で自動的に生成された説明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" t="27335" r="3218" b="557"/>
          <a:stretch/>
        </p:blipFill>
        <p:spPr bwMode="auto">
          <a:xfrm>
            <a:off x="-28755" y="4301706"/>
            <a:ext cx="2265872" cy="2582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図 10" descr="庭に植えている数々の家&#10;&#10;自動的に生成された説明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r="11118"/>
          <a:stretch/>
        </p:blipFill>
        <p:spPr bwMode="auto">
          <a:xfrm>
            <a:off x="6809117" y="4100423"/>
            <a:ext cx="2334883" cy="2752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EF371C9D-EC1C-882A-E124-CBF59CD38A47}"/>
              </a:ext>
            </a:extLst>
          </p:cNvPr>
          <p:cNvSpPr txBox="1"/>
          <p:nvPr/>
        </p:nvSpPr>
        <p:spPr>
          <a:xfrm>
            <a:off x="672860" y="1059822"/>
            <a:ext cx="544326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１部</a:t>
            </a:r>
            <a:r>
              <a: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en-US" altLang="ja-JP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10:00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endParaRPr lang="en-US" altLang="ja-JP" sz="1200" b="1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１．開会</a:t>
            </a:r>
          </a:p>
          <a:p>
            <a:endParaRPr lang="ja-JP" altLang="en-US" sz="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２．代表挨拶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和泉市長　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　　辻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宏　康</a:t>
            </a:r>
            <a:endParaRPr lang="ja-JP" altLang="en-US" sz="1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ja-JP" altLang="en-US" sz="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３．来賓挨拶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和泉市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議会議長　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　　　　　　　　　石原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日出子　様</a:t>
            </a:r>
          </a:p>
          <a:p>
            <a:endParaRPr lang="ja-JP" altLang="en-US" sz="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４．来賓紹介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和泉市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議会議長　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  　　　　　　　石原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日出子　様</a:t>
            </a: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和泉市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議会副議長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松本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利裕　様</a:t>
            </a:r>
            <a:endParaRPr lang="ja-JP" altLang="en-US" sz="1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和泉市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議会議員の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皆様　　　　　　　　（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ご出席者のご紹介）</a:t>
            </a:r>
          </a:p>
          <a:p>
            <a:endParaRPr lang="ja-JP" altLang="en-US" sz="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５．協議会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紹介 和泉市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信太山丘陵里山自然公園協議会</a:t>
            </a:r>
          </a:p>
          <a:p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会長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大阪府立大学名誉教授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増田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昇　様</a:t>
            </a:r>
          </a:p>
          <a:p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副会長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大阪公立大学大学院教授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藤原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宣夫　様</a:t>
            </a:r>
          </a:p>
          <a:p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学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識者委員　桃山学院大学教授　　 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巖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圭介　様</a:t>
            </a:r>
          </a:p>
          <a:p>
            <a:endParaRPr lang="ja-JP" altLang="en-US" sz="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６．施設紹介　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信太山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丘陵里山自然公園の施設概要</a:t>
            </a:r>
          </a:p>
          <a:p>
            <a:endParaRPr lang="ja-JP" altLang="en-US" sz="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７．テープカット</a:t>
            </a:r>
            <a:r>
              <a: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記念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撮影</a:t>
            </a:r>
            <a:endParaRPr lang="ja-JP" altLang="en-US" sz="1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ja-JP" altLang="en-US" sz="1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～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～～　以降自由参加　～～～</a:t>
            </a:r>
          </a:p>
          <a:p>
            <a:endParaRPr lang="ja-JP" altLang="en-US" sz="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図 4" descr="マップ&#10;&#10;自動的に生成された説明">
            <a:extLst>
              <a:ext uri="{FF2B5EF4-FFF2-40B4-BE49-F238E27FC236}">
                <a16:creationId xmlns:a16="http://schemas.microsoft.com/office/drawing/2014/main" xmlns="" id="{5F722E48-2CF3-2440-9E7D-E080F5C47B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2" y="115020"/>
            <a:ext cx="3657598" cy="274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EF371C9D-EC1C-882A-E124-CBF59CD38A47}"/>
              </a:ext>
            </a:extLst>
          </p:cNvPr>
          <p:cNvSpPr txBox="1"/>
          <p:nvPr/>
        </p:nvSpPr>
        <p:spPr>
          <a:xfrm>
            <a:off x="2107702" y="4410324"/>
            <a:ext cx="50292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sz="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２部</a:t>
            </a:r>
            <a:r>
              <a: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en-US" altLang="ja-JP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10:30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endParaRPr lang="en-US" altLang="ja-JP" sz="1200" b="1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８．記念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講演</a:t>
            </a:r>
            <a:endParaRPr lang="en-US" altLang="ja-JP" sz="1200" b="1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「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信太山丘陵里山自然公園の歩みと期待される今後の方向性」</a:t>
            </a:r>
          </a:p>
          <a:p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公園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協議会会長　大阪府立大学名誉教授　　増田　昇　様</a:t>
            </a:r>
          </a:p>
          <a:p>
            <a:endParaRPr lang="ja-JP" altLang="en-US" sz="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９．閉会</a:t>
            </a:r>
          </a:p>
          <a:p>
            <a:endParaRPr lang="ja-JP" altLang="en-US" sz="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施設内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自由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観覧</a:t>
            </a:r>
            <a:endParaRPr lang="en-US" altLang="ja-JP" sz="1200" b="1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展示：公園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施設</a:t>
            </a:r>
            <a:r>
              <a:rPr lang="ja-JP" altLang="en-US" sz="1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案内、公園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協議会活動紹介　他　　　～</a:t>
            </a:r>
            <a:r>
              <a: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11:30</a:t>
            </a:r>
          </a:p>
          <a:p>
            <a:endParaRPr kumimoji="1" lang="en-US" altLang="ja-JP" sz="1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3792273"/>
      </p:ext>
    </p:extLst>
  </p:cSld>
  <p:clrMapOvr>
    <a:masterClrMapping/>
  </p:clrMapOvr>
  <p:transition spd="slow" advClick="0" advTm="2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001A15C2-7B8A-F001-CB5A-A54ADFACA558}"/>
              </a:ext>
            </a:extLst>
          </p:cNvPr>
          <p:cNvSpPr/>
          <p:nvPr/>
        </p:nvSpPr>
        <p:spPr>
          <a:xfrm>
            <a:off x="3950897" y="2708156"/>
            <a:ext cx="5124092" cy="4072206"/>
          </a:xfrm>
          <a:prstGeom prst="rect">
            <a:avLst/>
          </a:prstGeom>
          <a:solidFill>
            <a:srgbClr val="99CC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0" y="124872"/>
            <a:ext cx="9144000" cy="893045"/>
            <a:chOff x="0" y="124872"/>
            <a:chExt cx="9144000" cy="893045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xmlns="" id="{218160C8-3DE1-D876-3E41-C24852F3E15B}"/>
                </a:ext>
              </a:extLst>
            </p:cNvPr>
            <p:cNvSpPr/>
            <p:nvPr/>
          </p:nvSpPr>
          <p:spPr>
            <a:xfrm>
              <a:off x="0" y="124872"/>
              <a:ext cx="9144000" cy="893045"/>
            </a:xfrm>
            <a:prstGeom prst="rect">
              <a:avLst/>
            </a:prstGeom>
            <a:solidFill>
              <a:srgbClr val="1C8A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1"/>
            <p:cNvSpPr txBox="1"/>
            <p:nvPr/>
          </p:nvSpPr>
          <p:spPr>
            <a:xfrm>
              <a:off x="111685" y="260019"/>
              <a:ext cx="3200860" cy="6876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4500"/>
                </a:lnSpc>
                <a:spcAft>
                  <a:spcPts val="0"/>
                </a:spcAft>
              </a:pP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１．開会</a:t>
              </a:r>
              <a:endParaRPr lang="ja-JP" sz="3600" kern="1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29" y="1199278"/>
            <a:ext cx="4094064" cy="315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8" y="1082826"/>
            <a:ext cx="3660983" cy="3183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2" y="4111924"/>
            <a:ext cx="4025176" cy="2451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08" y="3413936"/>
            <a:ext cx="2107609" cy="3160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6026416" y="4837220"/>
            <a:ext cx="3048573" cy="132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ja-JP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酷暑日の続く８月</a:t>
            </a:r>
            <a:endParaRPr lang="en-US" altLang="ja-JP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500"/>
              </a:lnSpc>
            </a:pPr>
            <a:r>
              <a:rPr lang="ja-JP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当日も気温</a:t>
            </a:r>
            <a:r>
              <a:rPr lang="en-US" altLang="ja-JP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37</a:t>
            </a:r>
            <a:r>
              <a:rPr lang="ja-JP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℃と暑い中</a:t>
            </a:r>
            <a:endParaRPr lang="en-US" altLang="ja-JP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500"/>
              </a:lnSpc>
            </a:pPr>
            <a:r>
              <a:rPr lang="ja-JP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でしたが、多くの方々に</a:t>
            </a:r>
            <a:endParaRPr lang="en-US" altLang="ja-JP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500"/>
              </a:lnSpc>
            </a:pPr>
            <a:r>
              <a:rPr lang="ja-JP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お集まりいただきました</a:t>
            </a:r>
            <a:endParaRPr lang="en-US" altLang="ja-JP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2976053"/>
      </p:ext>
    </p:extLst>
  </p:cSld>
  <p:clrMapOvr>
    <a:masterClrMapping/>
  </p:clrMapOvr>
  <p:transition spd="slow" advClick="0" advTm="2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001A15C2-7B8A-F001-CB5A-A54ADFACA558}"/>
              </a:ext>
            </a:extLst>
          </p:cNvPr>
          <p:cNvSpPr/>
          <p:nvPr/>
        </p:nvSpPr>
        <p:spPr>
          <a:xfrm>
            <a:off x="5009071" y="3548333"/>
            <a:ext cx="3867509" cy="3108364"/>
          </a:xfrm>
          <a:prstGeom prst="rect">
            <a:avLst/>
          </a:prstGeom>
          <a:solidFill>
            <a:srgbClr val="99CC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001A15C2-7B8A-F001-CB5A-A54ADFACA558}"/>
              </a:ext>
            </a:extLst>
          </p:cNvPr>
          <p:cNvSpPr/>
          <p:nvPr/>
        </p:nvSpPr>
        <p:spPr>
          <a:xfrm>
            <a:off x="111684" y="1604513"/>
            <a:ext cx="5593252" cy="868393"/>
          </a:xfrm>
          <a:prstGeom prst="rect">
            <a:avLst/>
          </a:prstGeom>
          <a:solidFill>
            <a:srgbClr val="99CC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0" y="124872"/>
            <a:ext cx="9144000" cy="893045"/>
            <a:chOff x="0" y="124872"/>
            <a:chExt cx="9144000" cy="893045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xmlns="" id="{218160C8-3DE1-D876-3E41-C24852F3E15B}"/>
                </a:ext>
              </a:extLst>
            </p:cNvPr>
            <p:cNvSpPr/>
            <p:nvPr/>
          </p:nvSpPr>
          <p:spPr>
            <a:xfrm>
              <a:off x="0" y="124872"/>
              <a:ext cx="9144000" cy="893045"/>
            </a:xfrm>
            <a:prstGeom prst="rect">
              <a:avLst/>
            </a:prstGeom>
            <a:solidFill>
              <a:srgbClr val="1C8A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1"/>
            <p:cNvSpPr txBox="1"/>
            <p:nvPr/>
          </p:nvSpPr>
          <p:spPr>
            <a:xfrm>
              <a:off x="111685" y="260019"/>
              <a:ext cx="3200860" cy="6876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4500"/>
                </a:lnSpc>
                <a:spcAft>
                  <a:spcPts val="0"/>
                </a:spcAft>
              </a:pPr>
              <a:r>
                <a:rPr lang="ja-JP" altLang="en-US" sz="3600" b="1" kern="1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２</a:t>
              </a: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．代表挨拶</a:t>
              </a:r>
              <a:endParaRPr lang="ja-JP" sz="3600" kern="1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4" y="3174593"/>
            <a:ext cx="5788783" cy="3568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51" y="1109933"/>
            <a:ext cx="4641684" cy="2968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73633" y="1866646"/>
            <a:ext cx="4302832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和泉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市長 </a:t>
            </a:r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: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辻 宏康よりご挨拶</a:t>
            </a:r>
            <a:endParaRPr lang="en-US" altLang="ja-JP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9767515"/>
      </p:ext>
    </p:extLst>
  </p:cSld>
  <p:clrMapOvr>
    <a:masterClrMapping/>
  </p:clrMapOvr>
  <p:transition spd="slow" advClick="0" advTm="2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001A15C2-7B8A-F001-CB5A-A54ADFACA558}"/>
              </a:ext>
            </a:extLst>
          </p:cNvPr>
          <p:cNvSpPr/>
          <p:nvPr/>
        </p:nvSpPr>
        <p:spPr>
          <a:xfrm>
            <a:off x="184030" y="3577088"/>
            <a:ext cx="3867509" cy="3108364"/>
          </a:xfrm>
          <a:prstGeom prst="rect">
            <a:avLst/>
          </a:prstGeom>
          <a:solidFill>
            <a:srgbClr val="99CC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001A15C2-7B8A-F001-CB5A-A54ADFACA558}"/>
              </a:ext>
            </a:extLst>
          </p:cNvPr>
          <p:cNvSpPr/>
          <p:nvPr/>
        </p:nvSpPr>
        <p:spPr>
          <a:xfrm>
            <a:off x="3750698" y="1743892"/>
            <a:ext cx="5291994" cy="868393"/>
          </a:xfrm>
          <a:prstGeom prst="rect">
            <a:avLst/>
          </a:prstGeom>
          <a:solidFill>
            <a:srgbClr val="99CC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3875010" y="1810649"/>
            <a:ext cx="524819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ja-JP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和泉市議会議長 </a:t>
            </a:r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: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石原 日出子様より</a:t>
            </a:r>
            <a:endParaRPr lang="en-US" altLang="ja-JP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0" y="124872"/>
            <a:ext cx="9144000" cy="893045"/>
            <a:chOff x="0" y="124872"/>
            <a:chExt cx="9144000" cy="893045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xmlns="" id="{218160C8-3DE1-D876-3E41-C24852F3E15B}"/>
                </a:ext>
              </a:extLst>
            </p:cNvPr>
            <p:cNvSpPr/>
            <p:nvPr/>
          </p:nvSpPr>
          <p:spPr>
            <a:xfrm>
              <a:off x="0" y="124872"/>
              <a:ext cx="9144000" cy="893045"/>
            </a:xfrm>
            <a:prstGeom prst="rect">
              <a:avLst/>
            </a:prstGeom>
            <a:solidFill>
              <a:srgbClr val="1C8A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1"/>
            <p:cNvSpPr txBox="1"/>
            <p:nvPr/>
          </p:nvSpPr>
          <p:spPr>
            <a:xfrm>
              <a:off x="111685" y="260019"/>
              <a:ext cx="3200860" cy="6876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4500"/>
                </a:lnSpc>
                <a:spcAft>
                  <a:spcPts val="0"/>
                </a:spcAft>
              </a:pP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３．来賓挨拶</a:t>
              </a:r>
              <a:endParaRPr lang="ja-JP" sz="3600" kern="1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18" y="3211848"/>
            <a:ext cx="5891174" cy="3547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" y="1082826"/>
            <a:ext cx="3791624" cy="3317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3875010" y="2175889"/>
            <a:ext cx="3221655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ja-JP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ご挨拶を賜りました</a:t>
            </a:r>
            <a:endParaRPr lang="en-US" altLang="ja-JP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4805291"/>
      </p:ext>
    </p:extLst>
  </p:cSld>
  <p:clrMapOvr>
    <a:masterClrMapping/>
  </p:clrMapOvr>
  <p:transition spd="slow" advClick="0" advTm="2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001A15C2-7B8A-F001-CB5A-A54ADFACA558}"/>
              </a:ext>
            </a:extLst>
          </p:cNvPr>
          <p:cNvSpPr/>
          <p:nvPr/>
        </p:nvSpPr>
        <p:spPr>
          <a:xfrm>
            <a:off x="5547373" y="1064236"/>
            <a:ext cx="3364303" cy="3208715"/>
          </a:xfrm>
          <a:prstGeom prst="rect">
            <a:avLst/>
          </a:prstGeom>
          <a:solidFill>
            <a:srgbClr val="99CC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001A15C2-7B8A-F001-CB5A-A54ADFACA558}"/>
              </a:ext>
            </a:extLst>
          </p:cNvPr>
          <p:cNvSpPr/>
          <p:nvPr/>
        </p:nvSpPr>
        <p:spPr>
          <a:xfrm>
            <a:off x="339305" y="5217819"/>
            <a:ext cx="7674175" cy="1246495"/>
          </a:xfrm>
          <a:prstGeom prst="rect">
            <a:avLst/>
          </a:prstGeom>
          <a:solidFill>
            <a:srgbClr val="99CC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0" y="124872"/>
            <a:ext cx="9144000" cy="893045"/>
            <a:chOff x="0" y="124872"/>
            <a:chExt cx="9144000" cy="893045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xmlns="" id="{218160C8-3DE1-D876-3E41-C24852F3E15B}"/>
                </a:ext>
              </a:extLst>
            </p:cNvPr>
            <p:cNvSpPr/>
            <p:nvPr/>
          </p:nvSpPr>
          <p:spPr>
            <a:xfrm>
              <a:off x="0" y="124872"/>
              <a:ext cx="9144000" cy="893045"/>
            </a:xfrm>
            <a:prstGeom prst="rect">
              <a:avLst/>
            </a:prstGeom>
            <a:solidFill>
              <a:srgbClr val="1C8A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1"/>
            <p:cNvSpPr txBox="1"/>
            <p:nvPr/>
          </p:nvSpPr>
          <p:spPr>
            <a:xfrm>
              <a:off x="111685" y="260019"/>
              <a:ext cx="3200860" cy="6876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4500"/>
                </a:lnSpc>
                <a:spcAft>
                  <a:spcPts val="0"/>
                </a:spcAft>
              </a:pPr>
              <a:r>
                <a:rPr lang="ja-JP" altLang="en-US" sz="3600" b="1" kern="1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４</a:t>
              </a: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．来賓紹介</a:t>
              </a:r>
              <a:endParaRPr lang="ja-JP" sz="3600" kern="1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6" y="1106206"/>
            <a:ext cx="5244206" cy="2918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81" y="3957924"/>
            <a:ext cx="4285633" cy="2773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67" y="4484343"/>
            <a:ext cx="2410280" cy="2115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5520350" y="1176097"/>
            <a:ext cx="3418348" cy="314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市議会よりご臨席の方々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ご紹介順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5644585" y="1611359"/>
            <a:ext cx="3169877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議長　　　　　　　　石原 日出子 様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副議長 　　　　　　松本 利裕 様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都市環境委員長 末下 広幸 様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浜田 千秋 様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松田 義人 様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小林 昌子 様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谷上 昇 様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大浦 まさし 様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7419443"/>
      </p:ext>
    </p:extLst>
  </p:cSld>
  <p:clrMapOvr>
    <a:masterClrMapping/>
  </p:clrMapOvr>
  <p:transition spd="slow" advClick="0" advTm="2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雲 16"/>
          <p:cNvSpPr/>
          <p:nvPr/>
        </p:nvSpPr>
        <p:spPr>
          <a:xfrm>
            <a:off x="6452558" y="5311921"/>
            <a:ext cx="2637198" cy="1414343"/>
          </a:xfrm>
          <a:prstGeom prst="cloud">
            <a:avLst/>
          </a:prstGeom>
          <a:solidFill>
            <a:srgbClr val="92D05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001A15C2-7B8A-F001-CB5A-A54ADFACA558}"/>
              </a:ext>
            </a:extLst>
          </p:cNvPr>
          <p:cNvSpPr/>
          <p:nvPr/>
        </p:nvSpPr>
        <p:spPr>
          <a:xfrm>
            <a:off x="4410975" y="1044351"/>
            <a:ext cx="4620150" cy="4010728"/>
          </a:xfrm>
          <a:prstGeom prst="rect">
            <a:avLst/>
          </a:prstGeom>
          <a:solidFill>
            <a:srgbClr val="99CC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0" y="124872"/>
            <a:ext cx="9144000" cy="893045"/>
            <a:chOff x="0" y="124872"/>
            <a:chExt cx="9144000" cy="893045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xmlns="" id="{218160C8-3DE1-D876-3E41-C24852F3E15B}"/>
                </a:ext>
              </a:extLst>
            </p:cNvPr>
            <p:cNvSpPr/>
            <p:nvPr/>
          </p:nvSpPr>
          <p:spPr>
            <a:xfrm>
              <a:off x="0" y="124872"/>
              <a:ext cx="9144000" cy="893045"/>
            </a:xfrm>
            <a:prstGeom prst="rect">
              <a:avLst/>
            </a:prstGeom>
            <a:solidFill>
              <a:srgbClr val="1C8A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1"/>
            <p:cNvSpPr txBox="1"/>
            <p:nvPr/>
          </p:nvSpPr>
          <p:spPr>
            <a:xfrm>
              <a:off x="111685" y="260019"/>
              <a:ext cx="3200860" cy="6876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4500"/>
                </a:lnSpc>
                <a:spcAft>
                  <a:spcPts val="0"/>
                </a:spcAft>
              </a:pP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５．協議会紹介</a:t>
              </a:r>
              <a:endParaRPr lang="ja-JP" sz="3600" kern="1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4" y="2862412"/>
            <a:ext cx="3089174" cy="2693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99" y="2419783"/>
            <a:ext cx="3507880" cy="311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" y="1074466"/>
            <a:ext cx="3479358" cy="2301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13" y="4399472"/>
            <a:ext cx="4421900" cy="2397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4587156" y="1100352"/>
            <a:ext cx="432872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和泉市信太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山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丘陵里山自然公園協議会ご紹介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4951562" y="1475599"/>
            <a:ext cx="4079563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会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長　　　　　　　　増田 昇 様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副会長 　　　　　　藤原 宣夫 様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学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識者委員　　　 巖 圭介 様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＜以降 口頭でのご紹介＞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内田 敬 様 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(3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月迄ご在籍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地元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自治会選出の方々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一般会員の方々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NPO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信太の森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FAN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クラブ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　　　　　　　　　の皆さま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NPO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いずみの国の自然館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　　　　　　　　　の皆さま</a:t>
            </a:r>
            <a:endParaRPr lang="en-US" altLang="ja-JP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endParaRPr lang="en-US" altLang="ja-JP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2000"/>
              </a:lnSpc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　　　及び市職員で構成</a:t>
            </a:r>
          </a:p>
        </p:txBody>
      </p:sp>
      <p:sp>
        <p:nvSpPr>
          <p:cNvPr id="15" name="下矢印 14"/>
          <p:cNvSpPr/>
          <p:nvPr/>
        </p:nvSpPr>
        <p:spPr>
          <a:xfrm>
            <a:off x="7165457" y="4908331"/>
            <a:ext cx="1224951" cy="632317"/>
          </a:xfrm>
          <a:prstGeom prst="downArrow">
            <a:avLst/>
          </a:prstGeom>
          <a:blipFill>
            <a:blip r:embed="rId6"/>
            <a:tile tx="0" ty="0" sx="100000" sy="100000" flip="none" algn="tl"/>
          </a:blip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7004227" y="5617299"/>
            <a:ext cx="1618756" cy="8099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ja-JP" alt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公民</a:t>
            </a:r>
            <a:r>
              <a:rPr lang="ja-JP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協働</a:t>
            </a:r>
            <a:endParaRPr lang="en-US" altLang="ja-JP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000"/>
              </a:lnSpc>
            </a:pPr>
            <a:r>
              <a:rPr lang="ja-JP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r>
              <a:rPr lang="ja-JP" alt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取組み</a:t>
            </a:r>
            <a:endParaRPr lang="en-US" altLang="ja-JP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1161621"/>
      </p:ext>
    </p:extLst>
  </p:cSld>
  <p:clrMapOvr>
    <a:masterClrMapping/>
  </p:clrMapOvr>
  <p:transition spd="slow" advClick="0" advTm="2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マップ&#10;&#10;自動的に生成された説明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" t="17254" r="-1" b="23345"/>
          <a:stretch/>
        </p:blipFill>
        <p:spPr bwMode="auto">
          <a:xfrm>
            <a:off x="0" y="1016574"/>
            <a:ext cx="9144000" cy="36646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0" y="124872"/>
            <a:ext cx="9144000" cy="893045"/>
            <a:chOff x="0" y="124872"/>
            <a:chExt cx="9144000" cy="893045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xmlns="" id="{218160C8-3DE1-D876-3E41-C24852F3E15B}"/>
                </a:ext>
              </a:extLst>
            </p:cNvPr>
            <p:cNvSpPr/>
            <p:nvPr/>
          </p:nvSpPr>
          <p:spPr>
            <a:xfrm>
              <a:off x="0" y="124872"/>
              <a:ext cx="9144000" cy="893045"/>
            </a:xfrm>
            <a:prstGeom prst="rect">
              <a:avLst/>
            </a:prstGeom>
            <a:solidFill>
              <a:srgbClr val="1C8A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1"/>
            <p:cNvSpPr txBox="1"/>
            <p:nvPr/>
          </p:nvSpPr>
          <p:spPr>
            <a:xfrm>
              <a:off x="111685" y="260019"/>
              <a:ext cx="3200860" cy="6876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4500"/>
                </a:lnSpc>
                <a:spcAft>
                  <a:spcPts val="0"/>
                </a:spcAft>
              </a:pPr>
              <a:r>
                <a:rPr lang="ja-JP" altLang="en-US" sz="3600" b="1" kern="1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６</a:t>
              </a: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．施設紹介</a:t>
              </a:r>
              <a:endParaRPr lang="ja-JP" sz="3600" kern="1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317" y="4379409"/>
            <a:ext cx="5545141" cy="2350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 descr="ピンクの花が咲いている木&#10;&#10;自動的に生成された説明">
            <a:extLst>
              <a:ext uri="{FF2B5EF4-FFF2-40B4-BE49-F238E27FC236}">
                <a16:creationId xmlns:a16="http://schemas.microsoft.com/office/drawing/2014/main" xmlns="" id="{42FD671E-0A9C-EBC5-B540-D6019EA2CF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2999" y="773147"/>
            <a:ext cx="1442150" cy="192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 descr="家の外観&#10;&#10;自動的に生成された説明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3"/>
          <a:stretch/>
        </p:blipFill>
        <p:spPr bwMode="auto">
          <a:xfrm>
            <a:off x="4739" y="4681268"/>
            <a:ext cx="3307806" cy="2049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テキスト ボックス 1"/>
          <p:cNvSpPr txBox="1"/>
          <p:nvPr/>
        </p:nvSpPr>
        <p:spPr>
          <a:xfrm>
            <a:off x="2515646" y="6470070"/>
            <a:ext cx="914400" cy="2857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ja-JP" sz="105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管理棟外観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"/>
          <p:cNvSpPr txBox="1"/>
          <p:nvPr/>
        </p:nvSpPr>
        <p:spPr>
          <a:xfrm>
            <a:off x="3456317" y="6444530"/>
            <a:ext cx="914400" cy="2857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ja-JP" sz="1050" kern="100">
                <a:solidFill>
                  <a:srgbClr val="FFFFFF"/>
                </a:solidFill>
                <a:effectLst/>
                <a:latin typeface="游明朝" panose="02020400000000000000" pitchFamily="18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管理棟内観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0" name="図 19" descr="庭に植えている数々の家&#10;&#10;自動的に生成された説明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502" y="2001328"/>
            <a:ext cx="1780724" cy="1405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 descr="草の上に座っている人たち&#10;&#10;自動的に生成された説明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00" y="1834552"/>
            <a:ext cx="1765539" cy="137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図 21" descr="緑の木々の間の道&#10;&#10;低い精度で自動的に生成された説明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96" y="3586459"/>
            <a:ext cx="1624250" cy="116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33482"/>
      </p:ext>
    </p:extLst>
  </p:cSld>
  <p:clrMapOvr>
    <a:masterClrMapping/>
  </p:clrMapOvr>
  <p:transition spd="slow" advClick="0" advTm="2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草 が含まれている画像&#10;&#10;自動的に生成された説明">
            <a:extLst>
              <a:ext uri="{FF2B5EF4-FFF2-40B4-BE49-F238E27FC236}">
                <a16:creationId xmlns:a16="http://schemas.microsoft.com/office/drawing/2014/main" xmlns="" id="{8C1E90DA-C430-13CA-BA1A-C904F01D6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09724" y="4913885"/>
            <a:ext cx="1666384" cy="2221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 descr="草の上にいる&#10;&#10;低い精度で自動的に生成された説明">
            <a:extLst>
              <a:ext uri="{FF2B5EF4-FFF2-40B4-BE49-F238E27FC236}">
                <a16:creationId xmlns:a16="http://schemas.microsoft.com/office/drawing/2014/main" xmlns="" id="{6F2A8817-20E4-5E82-C481-41826EE3C1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573" y="4600755"/>
            <a:ext cx="3009660" cy="2257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 descr="ピンクの花が咲いている木&#10;&#10;自動的に生成された説明">
            <a:extLst>
              <a:ext uri="{FF2B5EF4-FFF2-40B4-BE49-F238E27FC236}">
                <a16:creationId xmlns:a16="http://schemas.microsoft.com/office/drawing/2014/main" xmlns="" id="{8258A04D-ADFC-500A-80CD-36A0301DA5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029" y="5185636"/>
            <a:ext cx="2229820" cy="1672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 descr="乾燥した植物&#10;&#10;中程度の精度で自動的に生成された説明">
            <a:extLst>
              <a:ext uri="{FF2B5EF4-FFF2-40B4-BE49-F238E27FC236}">
                <a16:creationId xmlns:a16="http://schemas.microsoft.com/office/drawing/2014/main" xmlns="" id="{149E81E2-5512-2047-B98C-BA7947FC44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809" y="5188737"/>
            <a:ext cx="2225686" cy="166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グループ化 3"/>
          <p:cNvGrpSpPr/>
          <p:nvPr/>
        </p:nvGrpSpPr>
        <p:grpSpPr>
          <a:xfrm>
            <a:off x="0" y="124872"/>
            <a:ext cx="9144000" cy="893045"/>
            <a:chOff x="0" y="124872"/>
            <a:chExt cx="9144000" cy="893045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xmlns="" id="{218160C8-3DE1-D876-3E41-C24852F3E15B}"/>
                </a:ext>
              </a:extLst>
            </p:cNvPr>
            <p:cNvSpPr/>
            <p:nvPr/>
          </p:nvSpPr>
          <p:spPr>
            <a:xfrm>
              <a:off x="0" y="124872"/>
              <a:ext cx="9144000" cy="893045"/>
            </a:xfrm>
            <a:prstGeom prst="rect">
              <a:avLst/>
            </a:prstGeom>
            <a:solidFill>
              <a:srgbClr val="1C8A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1"/>
            <p:cNvSpPr txBox="1"/>
            <p:nvPr/>
          </p:nvSpPr>
          <p:spPr>
            <a:xfrm>
              <a:off x="111684" y="260019"/>
              <a:ext cx="6461643" cy="6876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4500"/>
                </a:lnSpc>
                <a:spcAft>
                  <a:spcPts val="0"/>
                </a:spcAft>
              </a:pPr>
              <a:r>
                <a:rPr lang="ja-JP" altLang="en-US" sz="3600" b="1" kern="1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７</a:t>
              </a: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．テープカット</a:t>
              </a:r>
              <a:r>
                <a:rPr lang="en-US" altLang="ja-JP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/</a:t>
              </a:r>
              <a:r>
                <a:rPr lang="ja-JP" altLang="en-US" sz="3600" b="1" kern="100" dirty="0" smtClean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rgbClr val="FFFFFF"/>
                  </a:solidFill>
                  <a:effectLst>
                    <a:outerShdw blurRad="381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記念撮影</a:t>
              </a:r>
              <a:endParaRPr lang="ja-JP" sz="3600" kern="1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1" y="1082826"/>
            <a:ext cx="8860219" cy="4306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98DD7A18-270E-BDE1-3965-975D6BE3782C}"/>
              </a:ext>
            </a:extLst>
          </p:cNvPr>
          <p:cNvSpPr txBox="1"/>
          <p:nvPr/>
        </p:nvSpPr>
        <p:spPr>
          <a:xfrm>
            <a:off x="6820351" y="669104"/>
            <a:ext cx="232365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テープカットのようす</a:t>
            </a: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7226601"/>
      </p:ext>
    </p:extLst>
  </p:cSld>
  <p:clrMapOvr>
    <a:masterClrMapping/>
  </p:clrMapOvr>
  <p:transition spd="slow" advClick="0" advTm="2000">
    <p:fade/>
  </p:transition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268</Words>
  <Application>Microsoft Office PowerPoint</Application>
  <PresentationFormat>画面に合わせる (4:3)</PresentationFormat>
  <Paragraphs>114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1" baseType="lpstr">
      <vt:lpstr>BIZ UDPゴシック</vt:lpstr>
      <vt:lpstr>ＭＳ ゴシック</vt:lpstr>
      <vt:lpstr>游ゴシック</vt:lpstr>
      <vt:lpstr>游ゴシック Light</vt:lpstr>
      <vt:lpstr>游明朝</vt:lpstr>
      <vt:lpstr>Arial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inaguma t</dc:creator>
  <cp:lastModifiedBy>野間口　知基</cp:lastModifiedBy>
  <cp:revision>88</cp:revision>
  <cp:lastPrinted>2024-12-13T10:42:01Z</cp:lastPrinted>
  <dcterms:created xsi:type="dcterms:W3CDTF">2023-09-11T02:21:22Z</dcterms:created>
  <dcterms:modified xsi:type="dcterms:W3CDTF">2024-12-24T06:24:41Z</dcterms:modified>
</cp:coreProperties>
</file>